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82" r:id="rId4"/>
    <p:sldId id="283" r:id="rId5"/>
    <p:sldId id="285" r:id="rId6"/>
    <p:sldId id="286" r:id="rId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595"/>
    <a:srgbClr val="195AA8"/>
    <a:srgbClr val="283E6E"/>
    <a:srgbClr val="5C72B3"/>
    <a:srgbClr val="00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623B7-24D3-42A5-B0C8-EB54A4AD27F0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806F-F224-400C-8304-72801C56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3" y="500795"/>
            <a:ext cx="6713838" cy="207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1" y="461746"/>
            <a:ext cx="1857636" cy="7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3" y="500795"/>
            <a:ext cx="6713838" cy="207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1" y="461746"/>
            <a:ext cx="1857636" cy="7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8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715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8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D9D3-9904-8C48-8E03-01760A1D8F8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5999" y="5186723"/>
            <a:ext cx="7251177" cy="146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140"/>
              </a:lnSpc>
            </a:pPr>
            <a:r>
              <a:rPr lang="ru-RU" sz="2800" b="1" dirty="0">
                <a:solidFill>
                  <a:srgbClr val="283E6E"/>
                </a:solidFill>
              </a:rPr>
              <a:t>«Гарантия в пользу налоговых органов</a:t>
            </a:r>
            <a:r>
              <a:rPr lang="en-US" sz="2800" b="1" dirty="0">
                <a:solidFill>
                  <a:srgbClr val="283E6E"/>
                </a:solidFill>
              </a:rPr>
              <a:t> </a:t>
            </a:r>
            <a:r>
              <a:rPr lang="ru-RU" sz="2800" b="1" dirty="0">
                <a:solidFill>
                  <a:srgbClr val="283E6E"/>
                </a:solidFill>
              </a:rPr>
              <a:t>для некрупных экспортёров»</a:t>
            </a:r>
            <a:endParaRPr lang="ru-RU" sz="2500" cap="all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68580" y="6082571"/>
            <a:ext cx="1101249" cy="73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1250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10" y="1672581"/>
            <a:ext cx="4327021" cy="31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23"/>
          <p:cNvSpPr txBox="1"/>
          <p:nvPr/>
        </p:nvSpPr>
        <p:spPr>
          <a:xfrm>
            <a:off x="623936" y="1642650"/>
            <a:ext cx="6499164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ru-RU" sz="2400" b="1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Для чего?</a:t>
            </a:r>
          </a:p>
          <a:p>
            <a:endParaRPr lang="ru-RU" sz="1600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ru-RU" sz="1600" b="1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Продукт направлен на ускоренное получение из бюджета РФ суммы НДС по реализованным экспортным контрактам</a:t>
            </a:r>
          </a:p>
          <a:p>
            <a:endParaRPr lang="ru-RU" sz="1600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ru-RU" sz="1600" i="1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Денежные средства экспортер получает на расчетный счет в течение </a:t>
            </a:r>
            <a:r>
              <a:rPr lang="ru-RU" sz="1600" b="1" i="1" u="sng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 дней с даты подачи декларации в ФНС</a:t>
            </a:r>
          </a:p>
          <a:p>
            <a:r>
              <a:rPr lang="ru-RU" sz="1600" b="1" u="sng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9627" y="3989603"/>
            <a:ext cx="1701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Для кого?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9950" y="4691062"/>
            <a:ext cx="6669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– субъект МСП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– не более 10 000 000 рублей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положительный опыт возмещения налога НДС из бюджета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ведения деятельности – не менее 24 месяцев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 результат деятельности компании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3" y="718873"/>
            <a:ext cx="1263610" cy="12636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4546242"/>
            <a:ext cx="1813431" cy="136007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675119" y="3711389"/>
            <a:ext cx="6608269" cy="38420"/>
          </a:xfrm>
          <a:prstGeom prst="line">
            <a:avLst/>
          </a:prstGeom>
          <a:ln w="15875"/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2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23"/>
          <p:cNvSpPr txBox="1"/>
          <p:nvPr/>
        </p:nvSpPr>
        <p:spPr>
          <a:xfrm>
            <a:off x="614722" y="1298150"/>
            <a:ext cx="6471236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ru-RU" sz="2000" b="1" u="sng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Главные преимущества</a:t>
            </a:r>
          </a:p>
          <a:p>
            <a:endParaRPr lang="ru-RU" b="1" u="sng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минимальный пакет документов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быстрые сроки рассмотрения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возможность получения денежных средств ДО прохождения налоговой проверки (10 дней с даты подачи декларации)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ставки комиссии ниже, чем ставки по кредитам на пополнение оборотных средств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повышение эффективности деятельности предприятия </a:t>
            </a:r>
          </a:p>
          <a:p>
            <a:endParaRPr lang="ru-RU" sz="1600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 u="sng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lang="ru-RU" b="1" u="sng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20" y="3583287"/>
            <a:ext cx="3444039" cy="2093976"/>
          </a:xfrm>
          <a:prstGeom prst="rect">
            <a:avLst/>
          </a:prstGeom>
        </p:spPr>
      </p:pic>
      <p:sp>
        <p:nvSpPr>
          <p:cNvPr id="6" name="Shape 1723"/>
          <p:cNvSpPr txBox="1"/>
          <p:nvPr/>
        </p:nvSpPr>
        <p:spPr>
          <a:xfrm>
            <a:off x="799139" y="4452675"/>
            <a:ext cx="7076995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ru-RU" sz="2000" b="1" u="sng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Основные условия</a:t>
            </a:r>
          </a:p>
          <a:p>
            <a:endParaRPr lang="ru-RU" sz="2000" b="1" u="sng" dirty="0">
              <a:solidFill>
                <a:srgbClr val="205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615" y="4911605"/>
            <a:ext cx="5617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– не </a:t>
            </a:r>
            <a:r>
              <a:rPr lang="ru-RU" sz="160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 </a:t>
            </a: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000 000 рублей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гарантии – не более 11 месяцев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комиссии – 1% (единовременный платеж)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– поручительство собственников бизнеса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576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23"/>
          <p:cNvSpPr txBox="1"/>
          <p:nvPr/>
        </p:nvSpPr>
        <p:spPr>
          <a:xfrm>
            <a:off x="837798" y="1533731"/>
            <a:ext cx="4640100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ru-RU" sz="2400" b="1" dirty="0">
                <a:solidFill>
                  <a:srgbClr val="205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Как получить?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2" y="1997849"/>
            <a:ext cx="5309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</a:t>
            </a:r>
            <a:r>
              <a:rPr lang="ru-RU" sz="160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офис/представительство </a:t>
            </a: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(ЦПЭ)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 необходимый пакет документов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Подписать необходимые заявления и заверения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Подписать соглашение о выдаче гарантии и договор (-ы) поручительства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Согласовать с ФНС форму гарантии</a:t>
            </a:r>
          </a:p>
          <a:p>
            <a:endParaRPr lang="ru-RU" sz="1600" dirty="0">
              <a:solidFill>
                <a:srgbClr val="20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u="sng" dirty="0">
              <a:solidFill>
                <a:srgbClr val="20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u="sng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прохождения процедуры принятия решения банком: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Оплатить комиссию за предоставление гарантии (1% от суммы)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гарантию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20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1" y="1918326"/>
            <a:ext cx="2905237" cy="31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67" y="1998331"/>
            <a:ext cx="540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налога БЕЗ ГАРАНТИИ ( 6 – 9 месяцев)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516" y="3288531"/>
            <a:ext cx="1704072" cy="916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45087" y="3283126"/>
            <a:ext cx="1704072" cy="916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9613" y="3283126"/>
            <a:ext cx="1704072" cy="916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6435" y="3272031"/>
            <a:ext cx="1704072" cy="916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47851" y="3269585"/>
            <a:ext cx="163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подтверждение ФНС о суммы 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59133" y="3671708"/>
            <a:ext cx="360182" cy="190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349159" y="3646310"/>
            <a:ext cx="360182" cy="190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499269" y="3646310"/>
            <a:ext cx="360182" cy="190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5705" y="3277166"/>
            <a:ext cx="171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декларацию в ФНС  (до 25 числа после отчетного периода)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3891" y="3269585"/>
            <a:ext cx="143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 суммы налога НДС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9609" y="3267858"/>
            <a:ext cx="143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камеральную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(6-9 месяцев)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67112" y="5082067"/>
            <a:ext cx="6843826" cy="9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53473" y="4940887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2106" y="4594478"/>
            <a:ext cx="76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Подача декларации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912" y="522976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25 число месяца, следующего за отчетным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61153" y="4955361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6751" y="4520825"/>
            <a:ext cx="76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Камеральная проверка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349508" y="5017480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76374" y="4582944"/>
            <a:ext cx="76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Решение ФНС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73731" y="5183961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6-9 месяцев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532435" y="5043832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14861" y="4539606"/>
            <a:ext cx="123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FF0000"/>
                </a:solidFill>
              </a:rPr>
              <a:t>Получение суммы налога на р/с экспортера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79236" y="5257722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10 рабочих дней </a:t>
            </a:r>
          </a:p>
        </p:txBody>
      </p:sp>
      <p:sp>
        <p:nvSpPr>
          <p:cNvPr id="38" name="Дуга 37"/>
          <p:cNvSpPr/>
          <p:nvPr/>
        </p:nvSpPr>
        <p:spPr>
          <a:xfrm rot="10800000">
            <a:off x="2758035" y="4688189"/>
            <a:ext cx="3582401" cy="796952"/>
          </a:xfrm>
          <a:prstGeom prst="arc">
            <a:avLst>
              <a:gd name="adj1" fmla="val 11032756"/>
              <a:gd name="adj2" fmla="val 110915"/>
            </a:avLst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0800000">
            <a:off x="6349507" y="4795211"/>
            <a:ext cx="1182928" cy="796952"/>
          </a:xfrm>
          <a:prstGeom prst="arc">
            <a:avLst>
              <a:gd name="adj1" fmla="val 10621563"/>
              <a:gd name="adj2" fmla="val 110915"/>
            </a:avLst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51" y="969328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350" y="1359806"/>
            <a:ext cx="731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Возмещение НДС С ГАРАНТИЕЙ АО РОСЭКСИМБАНК ( 10 дней)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09477" y="5516193"/>
            <a:ext cx="5975955" cy="25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9477" y="5424928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25853" y="1988811"/>
            <a:ext cx="134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камеральную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проверку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3-6 месяцев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9477" y="2022483"/>
            <a:ext cx="1731617" cy="10070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27049" y="2017078"/>
            <a:ext cx="1704072" cy="9892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74148" y="2044792"/>
            <a:ext cx="1704072" cy="916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13756" y="2017077"/>
            <a:ext cx="1704072" cy="9892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09389" y="3539243"/>
            <a:ext cx="163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подтверждение ФНС суммы 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 НДС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141095" y="2405661"/>
            <a:ext cx="360182" cy="190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231121" y="2380263"/>
            <a:ext cx="360182" cy="190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6328440" y="2406389"/>
            <a:ext cx="360182" cy="190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486568" y="1990627"/>
            <a:ext cx="1714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декларацию в ФНС вместе с гарантией (до 25 числа после отчетного периода)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9477" y="3754305"/>
            <a:ext cx="161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суммы 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609259" y="3762354"/>
            <a:ext cx="1704072" cy="71801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644448" y="3859750"/>
            <a:ext cx="14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по гарантии</a:t>
            </a: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7295590" y="3165426"/>
            <a:ext cx="600286" cy="1948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89221" y="2031210"/>
            <a:ext cx="171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банковскую гарантию на сумму налога НДС к возмещению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6350" y="2021525"/>
            <a:ext cx="14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 сумму налога НДС</a:t>
            </a:r>
          </a:p>
          <a:p>
            <a:pPr algn="ctr"/>
            <a:r>
              <a:rPr lang="ru-RU" sz="1200" dirty="0">
                <a:solidFill>
                  <a:srgbClr val="283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73385" y="3558060"/>
            <a:ext cx="1704072" cy="916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9477" y="3782791"/>
            <a:ext cx="1704072" cy="71801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4430050" y="3849043"/>
            <a:ext cx="2262619" cy="315045"/>
          </a:xfrm>
          <a:prstGeom prst="lef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569631" y="4157200"/>
            <a:ext cx="212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Если ФНС не подтвердила сумму налога (полностью или частично)</a:t>
            </a:r>
          </a:p>
        </p:txBody>
      </p:sp>
      <p:sp>
        <p:nvSpPr>
          <p:cNvPr id="41" name="Стрелка влево 40"/>
          <p:cNvSpPr/>
          <p:nvPr/>
        </p:nvSpPr>
        <p:spPr>
          <a:xfrm>
            <a:off x="2141094" y="3928967"/>
            <a:ext cx="432161" cy="3301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275285" y="5442218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98100" y="5452888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4350" y="5079907"/>
            <a:ext cx="65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Получение гарантии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3918" y="5095809"/>
            <a:ext cx="76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Подача декларации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1724" y="573109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25 число месяца, следующего за отчетным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120837" y="5434341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414530" y="4899093"/>
            <a:ext cx="76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Подтверждение от ФНС о принятии документов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58855" y="5627394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5 рабочих дней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7045" y="4923824"/>
            <a:ext cx="97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FF0000"/>
                </a:solidFill>
              </a:rPr>
              <a:t>Получение сумму налога на р/с экспортера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34933" y="5665708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5 рабочих дней 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987110" y="5442218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42708" y="5007682"/>
            <a:ext cx="76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Камеральная проверка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167397" y="5411616"/>
            <a:ext cx="0" cy="240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01781" y="4999972"/>
            <a:ext cx="76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Решение ФНС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04159" y="5623376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3-6 месяцев</a:t>
            </a:r>
          </a:p>
        </p:txBody>
      </p:sp>
      <p:sp>
        <p:nvSpPr>
          <p:cNvPr id="58" name="Дуга 57"/>
          <p:cNvSpPr/>
          <p:nvPr/>
        </p:nvSpPr>
        <p:spPr>
          <a:xfrm rot="10800000">
            <a:off x="1296995" y="5173318"/>
            <a:ext cx="2823840" cy="796952"/>
          </a:xfrm>
          <a:prstGeom prst="arc">
            <a:avLst>
              <a:gd name="adj1" fmla="val 11032756"/>
              <a:gd name="adj2" fmla="val 110915"/>
            </a:avLst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35" y="4699893"/>
            <a:ext cx="1904301" cy="19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12528</TotalTime>
  <Words>390</Words>
  <Application>Microsoft Office PowerPoint</Application>
  <PresentationFormat>Экран (4:3)</PresentationFormat>
  <Paragraphs>79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Circe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1,1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работы  центра</dc:title>
  <dc:creator>Apple Mac Pro</dc:creator>
  <cp:lastModifiedBy>Ярцева Людмила Александровна</cp:lastModifiedBy>
  <cp:revision>136</cp:revision>
  <cp:lastPrinted>2017-01-24T13:30:28Z</cp:lastPrinted>
  <dcterms:created xsi:type="dcterms:W3CDTF">2015-09-17T06:56:09Z</dcterms:created>
  <dcterms:modified xsi:type="dcterms:W3CDTF">2023-01-18T12:21:38Z</dcterms:modified>
</cp:coreProperties>
</file>